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layout17.xml" ContentType="application/vnd.openxmlformats-officedocument.drawingml.diagramLayout+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layout13.xml" ContentType="application/vnd.openxmlformats-officedocument.drawingml.diagramLayout+xml"/>
  <Override PartName="/ppt/diagrams/quickStyle20.xml" ContentType="application/vnd.openxmlformats-officedocument.drawingml.diagramStyl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colors12.xml" ContentType="application/vnd.openxmlformats-officedocument.drawingml.diagramColors+xml"/>
  <Override PartName="/ppt/diagrams/layout20.xml" ContentType="application/vnd.openxmlformats-officedocument.drawingml.diagramLayout+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notesSlides/notesSlide20.xml" ContentType="application/vnd.openxmlformats-officedocument.presentationml.notesSlid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31.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slides/slide28.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slides/slide24.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9364" autoAdjust="0"/>
  </p:normalViewPr>
  <p:slideViewPr>
    <p:cSldViewPr>
      <p:cViewPr>
        <p:scale>
          <a:sx n="75" d="100"/>
          <a:sy n="75" d="100"/>
        </p:scale>
        <p:origin x="-1350"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Product Owner solicita trabalho de um problema complexo para o Product Backlog</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os stakeholders inspecionam resultados e fazem ajustes para o próximo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Scrum Master 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pt-BR"/>
        </a:p>
      </dgm:t>
    </dgm:pt>
    <dgm:pt modelId="{DEBAE90D-2E98-4917-8951-5DBE1ED1F0ED}">
      <dgm:prSet/>
      <dgm:spPr/>
      <dgm:t>
        <a:bodyPr/>
        <a:lstStyle/>
        <a:p>
          <a:pPr rtl="0"/>
          <a:r>
            <a:rPr lang="pt-BR" dirty="0" smtClean="0"/>
            <a:t>1. Admitindo que ninguém é perfeito</a:t>
          </a:r>
          <a:endParaRPr lang="pt-BR" dirty="0"/>
        </a:p>
      </dgm:t>
    </dgm:pt>
    <dgm:pt modelId="{DBC3067A-521F-4E64-BC2A-516ED7B0FDF4}" type="parTrans" cxnId="{D1FFE0C8-5B46-4AAE-8935-74E756ABB863}">
      <dgm:prSet/>
      <dgm:spPr/>
      <dgm:t>
        <a:bodyPr/>
        <a:lstStyle/>
        <a:p>
          <a:endParaRPr lang="pt-BR"/>
        </a:p>
      </dgm:t>
    </dgm:pt>
    <dgm:pt modelId="{1B9C1DD0-3283-45CB-A98F-F71E48E14927}" type="sibTrans" cxnId="{D1FFE0C8-5B46-4AAE-8935-74E756ABB863}">
      <dgm:prSet/>
      <dgm:spPr/>
      <dgm:t>
        <a:bodyPr/>
        <a:lstStyle/>
        <a:p>
          <a:endParaRPr lang="pt-BR"/>
        </a:p>
      </dgm:t>
    </dgm:pt>
    <dgm:pt modelId="{7F337249-7A12-4B12-80E6-3DC1FE019D7B}">
      <dgm:prSet/>
      <dgm:spPr/>
      <dgm:t>
        <a:bodyPr/>
        <a:lstStyle/>
        <a:p>
          <a:pPr rtl="0"/>
          <a:r>
            <a:rPr lang="pt-BR" dirty="0" smtClean="0"/>
            <a:t>2. Entregando cada parte do produto</a:t>
          </a:r>
          <a:endParaRPr lang="pt-BR" dirty="0"/>
        </a:p>
      </dgm:t>
    </dgm:pt>
    <dgm:pt modelId="{1792FB49-A3C6-4E6E-B661-0957A92CFFF0}" type="parTrans" cxnId="{423E8E29-D0A7-4049-8662-2EAF614B11A3}">
      <dgm:prSet/>
      <dgm:spPr/>
      <dgm:t>
        <a:bodyPr/>
        <a:lstStyle/>
        <a:p>
          <a:endParaRPr lang="pt-BR"/>
        </a:p>
      </dgm:t>
    </dgm:pt>
    <dgm:pt modelId="{1B5ABA43-E382-476A-982A-490D0087821A}" type="sibTrans" cxnId="{423E8E29-D0A7-4049-8662-2EAF614B11A3}">
      <dgm:prSet/>
      <dgm:spPr/>
      <dgm:t>
        <a:bodyPr/>
        <a:lstStyle/>
        <a:p>
          <a:endParaRPr lang="pt-BR"/>
        </a:p>
      </dgm:t>
    </dgm:pt>
    <dgm:pt modelId="{7EEDF294-37C7-4B11-A9A4-7794ACC61CE3}">
      <dgm:prSet/>
      <dgm:spPr/>
      <dgm:t>
        <a:bodyPr/>
        <a:lstStyle/>
        <a:p>
          <a:pPr rtl="0"/>
          <a:r>
            <a:rPr lang="pt-BR" dirty="0" smtClean="0"/>
            <a:t>3. Compartilhando todas as informações</a:t>
          </a:r>
          <a:endParaRPr lang="pt-BR" dirty="0"/>
        </a:p>
      </dgm:t>
    </dgm:pt>
    <dgm:pt modelId="{1614ED35-C92B-4673-8B77-B73FCD7C63BE}" type="parTrans" cxnId="{C433AD7C-DD49-4878-B137-8F9D08AD423E}">
      <dgm:prSet/>
      <dgm:spPr/>
      <dgm:t>
        <a:bodyPr/>
        <a:lstStyle/>
        <a:p>
          <a:endParaRPr lang="pt-BR"/>
        </a:p>
      </dgm:t>
    </dgm:pt>
    <dgm:pt modelId="{E35EC672-9BE0-4526-88F8-9D5FF1667404}" type="sibTrans" cxnId="{C433AD7C-DD49-4878-B137-8F9D08AD423E}">
      <dgm:prSet/>
      <dgm:spPr/>
      <dgm:t>
        <a:bodyPr/>
        <a:lstStyle/>
        <a:p>
          <a:endParaRPr lang="pt-BR"/>
        </a:p>
      </dgm:t>
    </dgm:pt>
    <dgm:pt modelId="{BD749E1E-F125-45CD-BF21-2A352A9DC6F4}">
      <dgm:prSet/>
      <dgm:spPr/>
      <dgm:t>
        <a:bodyPr/>
        <a:lstStyle/>
        <a:p>
          <a:pPr rtl="0"/>
          <a:r>
            <a:rPr lang="pt-BR" dirty="0" smtClean="0"/>
            <a:t>4. Admitindo que não há requisitos perfeitos</a:t>
          </a:r>
          <a:endParaRPr lang="pt-BR" dirty="0"/>
        </a:p>
      </dgm:t>
    </dgm:pt>
    <dgm:pt modelId="{EF306EF7-1D0A-4F09-8AB2-12FD78AD632A}" type="parTrans" cxnId="{135AEBE0-76EA-4AA8-A586-EB2C5F5BACEB}">
      <dgm:prSet/>
      <dgm:spPr/>
      <dgm:t>
        <a:bodyPr/>
        <a:lstStyle/>
        <a:p>
          <a:endParaRPr lang="pt-BR"/>
        </a:p>
      </dgm:t>
    </dgm:pt>
    <dgm:pt modelId="{36076D84-4701-43D9-8F8E-332F3B0D48F5}" type="sibTrans" cxnId="{135AEBE0-76EA-4AA8-A586-EB2C5F5BACEB}">
      <dgm:prSet/>
      <dgm:spPr/>
      <dgm:t>
        <a:bodyPr/>
        <a:lstStyle/>
        <a:p>
          <a:endParaRPr lang="pt-B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pt>
    <dgm:pt modelId="{13150042-4952-421F-BA96-D18EBDB4D702}" type="pres">
      <dgm:prSet presAssocID="{63D2058D-9803-4C85-AF0C-5710AC82BB1A}" presName="linComp" presStyleCnt="0"/>
      <dgm:spPr/>
    </dgm:pt>
    <dgm:pt modelId="{E0DC0191-C34E-4893-B1DB-1C8EA22F0C24}" type="pres">
      <dgm:prSet presAssocID="{DEBAE90D-2E98-4917-8951-5DBE1ED1F0ED}" presName="compNode" presStyleCnt="0"/>
      <dgm:spPr/>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demonstra comprometimento tomando 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demonstra comprometimento ao 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também demonstra comprometimento removendo 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demonstra compromisso criando um incremento que atenda à sua Definição de Pronto 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pt>
    <dgm:pt modelId="{3A360306-B553-4034-B542-8782DEE839FC}" type="pres">
      <dgm:prSet presAssocID="{2E4C3034-99B1-487D-8511-5DA38E4D6CF0}" presName="composite" presStyleCnt="0"/>
      <dgm:spPr/>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pt>
    <dgm:pt modelId="{B7B65173-0208-4DBD-B30C-A9D2650A0C21}" type="pres">
      <dgm:prSet presAssocID="{1DBD0808-7137-4370-9DCE-4F6BA36DFBF2}" presName="composite" presStyleCnt="0"/>
      <dgm:spPr/>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pt>
    <dgm:pt modelId="{0CEF4950-8845-41CA-8E58-F06C88FCDB9F}" type="pres">
      <dgm:prSet presAssocID="{4E43DF30-E8A5-4F7A-B468-231B83E93A4F}" presName="composite" presStyleCnt="0"/>
      <dgm:spPr/>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Sprint Backlog</a:t>
          </a:r>
          <a:r>
            <a:rPr lang="pt-BR" dirty="0" smtClean="0"/>
            <a:t>, 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Product Owner 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Scrum Master</a:t>
          </a:r>
          <a:r>
            <a:rPr lang="pt-BR" dirty="0" smtClean="0"/>
            <a:t> 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pt-BR"/>
        </a:p>
      </dgm:t>
    </dgm:pt>
    <dgm:pt modelId="{0920AD76-EB3D-49DE-B8D8-1052A5556AA8}">
      <dgm:prSet/>
      <dgm:spPr/>
      <dgm:t>
        <a:bodyPr/>
        <a:lstStyle/>
        <a:p>
          <a:pPr rtl="0"/>
          <a:r>
            <a:rPr lang="pt-BR" dirty="0" smtClean="0"/>
            <a:t>Limitar a Sprint a 30 dias ou menos promove uma abertura para a mudança de direção</a:t>
          </a:r>
          <a:endParaRPr lang="pt-BR" dirty="0"/>
        </a:p>
      </dgm:t>
    </dgm:pt>
    <dgm:pt modelId="{E5C6338B-9508-48DD-8C77-B5626DBF7337}" type="parTrans" cxnId="{17D3D457-33C1-411D-9EA8-784047FC1712}">
      <dgm:prSet/>
      <dgm:spPr/>
      <dgm:t>
        <a:bodyPr/>
        <a:lstStyle/>
        <a:p>
          <a:endParaRPr lang="pt-BR"/>
        </a:p>
      </dgm:t>
    </dgm:pt>
    <dgm:pt modelId="{88089449-64C5-416A-8C90-A29063B57538}" type="sibTrans" cxnId="{17D3D457-33C1-411D-9EA8-784047FC1712}">
      <dgm:prSet/>
      <dgm:spPr/>
      <dgm:t>
        <a:bodyPr/>
        <a:lstStyle/>
        <a:p>
          <a:endParaRPr lang="pt-BR"/>
        </a:p>
      </dgm:t>
    </dgm:pt>
    <dgm:pt modelId="{19A7F435-6291-49D3-B58C-538AD394B7AA}">
      <dgm:prSet/>
      <dgm:spPr/>
      <dgm:t>
        <a:bodyPr/>
        <a:lstStyle/>
        <a:p>
          <a:pPr rtl="0"/>
          <a:r>
            <a:rPr lang="pt-BR" dirty="0" smtClean="0"/>
            <a:t>O plano para atingir as metas da Sprint está aberto a mudanças</a:t>
          </a:r>
          <a:endParaRPr lang="pt-BR" dirty="0"/>
        </a:p>
      </dgm:t>
    </dgm:pt>
    <dgm:pt modelId="{E7642078-D726-4C0D-97FB-8A62893DC0B9}" type="parTrans" cxnId="{7A4FDAC5-A165-4EF6-9931-C59DD7711BFE}">
      <dgm:prSet/>
      <dgm:spPr/>
      <dgm:t>
        <a:bodyPr/>
        <a:lstStyle/>
        <a:p>
          <a:endParaRPr lang="pt-BR"/>
        </a:p>
      </dgm:t>
    </dgm:pt>
    <dgm:pt modelId="{F23A7B80-EB12-4EE8-9532-90B15474DD0C}" type="sibTrans" cxnId="{7A4FDAC5-A165-4EF6-9931-C59DD7711BFE}">
      <dgm:prSet/>
      <dgm:spPr/>
      <dgm:t>
        <a:bodyPr/>
        <a:lstStyle/>
        <a:p>
          <a:endParaRPr lang="pt-BR"/>
        </a:p>
      </dgm:t>
    </dgm:pt>
    <dgm:pt modelId="{7CF338F0-0320-4F37-B3D8-77D00EBF76D6}">
      <dgm:prSet/>
      <dgm:spPr/>
      <dgm:t>
        <a:bodyPr/>
        <a:lstStyle/>
        <a:p>
          <a:pPr rtl="0"/>
          <a:r>
            <a:rPr lang="pt-BR" dirty="0" smtClean="0"/>
            <a:t>Um Product Backlog transparente demonstra abertura com nossos stakeholders</a:t>
          </a:r>
          <a:endParaRPr lang="pt-BR" dirty="0"/>
        </a:p>
      </dgm:t>
    </dgm:pt>
    <dgm:pt modelId="{1FCC5DF2-20FC-40B2-8838-57A0E3ADF1C1}" type="parTrans" cxnId="{934EB896-9CC2-4EF4-B1EF-6C5224450B79}">
      <dgm:prSet/>
      <dgm:spPr/>
      <dgm:t>
        <a:bodyPr/>
        <a:lstStyle/>
        <a:p>
          <a:endParaRPr lang="pt-BR"/>
        </a:p>
      </dgm:t>
    </dgm:pt>
    <dgm:pt modelId="{DE772F45-9049-4BFE-B310-289B0448D648}" type="sibTrans" cxnId="{934EB896-9CC2-4EF4-B1EF-6C5224450B79}">
      <dgm:prSet/>
      <dgm:spPr/>
      <dgm:t>
        <a:bodyPr/>
        <a:lstStyle/>
        <a:p>
          <a:endParaRPr lang="pt-BR"/>
        </a:p>
      </dgm:t>
    </dgm:pt>
    <dgm:pt modelId="{E61E6A4A-7A12-4776-9BE4-868C9BBED3A5}">
      <dgm:prSet/>
      <dgm:spPr/>
      <dgm:t>
        <a:bodyPr/>
        <a:lstStyle/>
        <a:p>
          <a:pPr rtl="0"/>
          <a:r>
            <a:rPr lang="pt-BR" dirty="0" smtClean="0"/>
            <a:t>O foco da Retrospectiva da Sprint convida a uma abertura para feedback, reflexão e mudança na forma como trabalhamos</a:t>
          </a:r>
          <a:endParaRPr lang="pt-BR" dirty="0"/>
        </a:p>
      </dgm:t>
    </dgm:pt>
    <dgm:pt modelId="{724BF47B-D852-4E1E-A698-E782C7989364}" type="parTrans" cxnId="{F71D1BA7-0773-4AD8-A231-25B1956ABE1B}">
      <dgm:prSet/>
      <dgm:spPr/>
      <dgm:t>
        <a:bodyPr/>
        <a:lstStyle/>
        <a:p>
          <a:endParaRPr lang="pt-BR"/>
        </a:p>
      </dgm:t>
    </dgm:pt>
    <dgm:pt modelId="{2486E8B6-55BB-4BC5-AF37-1AE13F19B421}" type="sibTrans" cxnId="{F71D1BA7-0773-4AD8-A231-25B1956ABE1B}">
      <dgm:prSet/>
      <dgm:spPr/>
      <dgm:t>
        <a:bodyPr/>
        <a:lstStyle/>
        <a:p>
          <a:endParaRPr lang="pt-BR"/>
        </a:p>
      </dgm:t>
    </dgm:pt>
    <dgm:pt modelId="{14418645-2C75-410B-98B8-D8DB90F8EA35}">
      <dgm:prSet/>
      <dgm:spPr/>
      <dgm:t>
        <a:bodyPr/>
        <a:lstStyle/>
        <a:p>
          <a:pPr rtl="0"/>
          <a:r>
            <a:rPr lang="pt-BR" dirty="0" smtClean="0"/>
            <a:t>A Revisão da Sprint demonstra abertura para compartilhar o progresso com nossos stakeholders</a:t>
          </a:r>
          <a:endParaRPr lang="pt-BR" dirty="0"/>
        </a:p>
      </dgm:t>
    </dgm:pt>
    <dgm:pt modelId="{0DEDF1D3-EE65-45E1-9807-4B83BB4BF25F}" type="parTrans" cxnId="{77FEED7B-EC5D-451A-AF24-806998A64A96}">
      <dgm:prSet/>
      <dgm:spPr/>
      <dgm:t>
        <a:bodyPr/>
        <a:lstStyle/>
        <a:p>
          <a:endParaRPr lang="pt-BR"/>
        </a:p>
      </dgm:t>
    </dgm:pt>
    <dgm:pt modelId="{B9312237-CDAB-4A12-B4C3-87F20442767A}" type="sibTrans" cxnId="{77FEED7B-EC5D-451A-AF24-806998A64A96}">
      <dgm:prSet/>
      <dgm:spPr/>
      <dgm:t>
        <a:bodyPr/>
        <a:lstStyle/>
        <a:p>
          <a:endParaRPr lang="pt-B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328E48CE-0863-4E32-B748-1715801EEFE2}" type="presOf" srcId="{D7D5FECD-94FB-46F8-911B-CDA3DDEE78B6}" destId="{7CECE8AE-0A78-4520-863D-75EC8E242581}"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pt-BR"/>
        </a:p>
      </dgm:t>
    </dgm:pt>
    <dgm:pt modelId="{72CD2469-45BB-4E11-9C4C-B4FC525235C2}">
      <dgm:prSet/>
      <dgm:spPr/>
      <dgm:t>
        <a:bodyPr/>
        <a:lstStyle/>
        <a:p>
          <a:pPr rtl="0"/>
          <a:r>
            <a:rPr lang="pt-BR" dirty="0" smtClean="0"/>
            <a:t>Não há hierarquias</a:t>
          </a:r>
          <a:endParaRPr lang="pt-BR" dirty="0"/>
        </a:p>
      </dgm:t>
    </dgm:pt>
    <dgm:pt modelId="{58039DBE-9DBD-45F6-B4C0-4CF40964FD79}" type="parTrans" cxnId="{915F75D5-A0D8-43E5-90E9-FFEBEA7330E2}">
      <dgm:prSet/>
      <dgm:spPr/>
      <dgm:t>
        <a:bodyPr/>
        <a:lstStyle/>
        <a:p>
          <a:endParaRPr lang="pt-BR"/>
        </a:p>
      </dgm:t>
    </dgm:pt>
    <dgm:pt modelId="{20056FC2-0D43-4222-ADEB-B1A0CDD3EF6A}" type="sibTrans" cxnId="{915F75D5-A0D8-43E5-90E9-FFEBEA7330E2}">
      <dgm:prSet/>
      <dgm:spPr/>
      <dgm:t>
        <a:bodyPr/>
        <a:lstStyle/>
        <a:p>
          <a:endParaRPr lang="pt-BR"/>
        </a:p>
      </dgm:t>
    </dgm:pt>
    <dgm:pt modelId="{14BCD083-9F5C-41E0-8FA3-149398B4A23B}">
      <dgm:prSet/>
      <dgm:spPr/>
      <dgm:t>
        <a:bodyPr/>
        <a:lstStyle/>
        <a:p>
          <a:pPr rtl="0"/>
          <a:r>
            <a:rPr lang="pt-BR" dirty="0" smtClean="0"/>
            <a:t>Unidade coesa</a:t>
          </a:r>
          <a:endParaRPr lang="pt-BR" dirty="0"/>
        </a:p>
      </dgm:t>
    </dgm:pt>
    <dgm:pt modelId="{43FB1171-9491-4C6A-A416-ED6674D17C24}" type="parTrans" cxnId="{06E034FA-0D4D-492F-8C3A-32541923586B}">
      <dgm:prSet/>
      <dgm:spPr/>
      <dgm:t>
        <a:bodyPr/>
        <a:lstStyle/>
        <a:p>
          <a:endParaRPr lang="pt-BR"/>
        </a:p>
      </dgm:t>
    </dgm:pt>
    <dgm:pt modelId="{3C5A07DE-BA25-4F75-97C2-7D1011FE93AB}" type="sibTrans" cxnId="{06E034FA-0D4D-492F-8C3A-32541923586B}">
      <dgm:prSet/>
      <dgm:spPr/>
      <dgm:t>
        <a:bodyPr/>
        <a:lstStyle/>
        <a:p>
          <a:endParaRPr lang="pt-BR"/>
        </a:p>
      </dgm:t>
    </dgm:pt>
    <dgm:pt modelId="{8B3D8A64-8BF7-4E27-AB03-9450F14F2D6A}">
      <dgm:prSet/>
      <dgm:spPr/>
      <dgm:t>
        <a:bodyPr/>
        <a:lstStyle/>
        <a:p>
          <a:pPr rtl="0"/>
          <a:r>
            <a:rPr lang="pt-BR" dirty="0" smtClean="0"/>
            <a:t>Multifuncionais</a:t>
          </a:r>
          <a:endParaRPr lang="pt-BR" dirty="0"/>
        </a:p>
      </dgm:t>
    </dgm:pt>
    <dgm:pt modelId="{8F26C980-AB86-45EA-B373-93A9F994CE32}" type="parTrans" cxnId="{46845EBA-423E-40EF-BD65-D42C30DC6BCA}">
      <dgm:prSet/>
      <dgm:spPr/>
      <dgm:t>
        <a:bodyPr/>
        <a:lstStyle/>
        <a:p>
          <a:endParaRPr lang="pt-BR"/>
        </a:p>
      </dgm:t>
    </dgm:pt>
    <dgm:pt modelId="{B05ABB35-9B7E-41A1-8502-0365EE8CFB63}" type="sibTrans" cxnId="{46845EBA-423E-40EF-BD65-D42C30DC6BCA}">
      <dgm:prSet/>
      <dgm:spPr/>
      <dgm:t>
        <a:bodyPr/>
        <a:lstStyle/>
        <a:p>
          <a:endParaRPr lang="pt-BR"/>
        </a:p>
      </dgm:t>
    </dgm:pt>
    <dgm:pt modelId="{9F51DCFD-899B-40A5-A71C-6C8AD771FA7E}">
      <dgm:prSet/>
      <dgm:spPr/>
      <dgm:t>
        <a:bodyPr/>
        <a:lstStyle/>
        <a:p>
          <a:pPr rtl="0"/>
          <a:r>
            <a:rPr lang="pt-BR" dirty="0" smtClean="0"/>
            <a:t>Auto-gerenciados</a:t>
          </a:r>
          <a:endParaRPr lang="pt-BR" dirty="0"/>
        </a:p>
      </dgm:t>
    </dgm:pt>
    <dgm:pt modelId="{2D0CAA33-25EB-4E15-8F57-0099397204C6}" type="parTrans" cxnId="{F4EB9B4E-64B8-4AC3-A5E8-B6789AC2F7D5}">
      <dgm:prSet/>
      <dgm:spPr/>
      <dgm:t>
        <a:bodyPr/>
        <a:lstStyle/>
        <a:p>
          <a:endParaRPr lang="pt-BR"/>
        </a:p>
      </dgm:t>
    </dgm:pt>
    <dgm:pt modelId="{EA154FC5-A921-4772-A65D-962BC79EDCB6}" type="sibTrans" cxnId="{F4EB9B4E-64B8-4AC3-A5E8-B6789AC2F7D5}">
      <dgm:prSet/>
      <dgm:spPr/>
      <dgm:t>
        <a:bodyPr/>
        <a:lstStyle/>
        <a:p>
          <a:endParaRPr lang="pt-B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accent1_2" csCatId="accent1"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Definição de Feito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pt>
    <dgm:pt modelId="{9CC3C013-2F57-4616-9BDC-4536FC776AAA}" type="pres">
      <dgm:prSet presAssocID="{98783955-B6B3-41C8-B662-7410293800D2}" presName="parentLin" presStyleCnt="0"/>
      <dgm:spPr/>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pt>
    <dgm:pt modelId="{645DE688-0412-464B-B3C9-DCB123FDD5D6}" type="pres">
      <dgm:prSet presAssocID="{24C71973-4381-42D2-8BF7-73D7669CE9B4}" presName="parentLin" presStyleCnt="0"/>
      <dgm:spPr/>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pt>
    <dgm:pt modelId="{DDADFD28-5BAA-431E-84C7-3B47F3E6E3ED}" type="pres">
      <dgm:prSet presAssocID="{17DA108A-82CD-4B4E-A6EE-B4A7172A52D0}" presName="parentLin" presStyleCnt="0"/>
      <dgm:spPr/>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Backlog do Produto 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pt>
    <dgm:pt modelId="{493F50F0-550D-4521-975C-8DFF6BA2650B}" type="pres">
      <dgm:prSet presAssocID="{85BDAC9F-110B-48F2-968D-762B8841D56F}" presName="parentLin" presStyleCnt="0"/>
      <dgm:spPr/>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pt>
    <dgm:pt modelId="{A96C5E0F-433D-4E2F-BDCF-9ADA82DA4D08}" type="pres">
      <dgm:prSet presAssocID="{713D96FC-8148-416F-AFD5-681A8B6DD136}" presName="parentLin" presStyleCnt="0"/>
      <dgm:spPr/>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pt>
    <dgm:pt modelId="{7AEC092B-02E4-4011-8ECF-983EBE2820D8}" type="pres">
      <dgm:prSet presAssocID="{B1C15855-DECC-41E6-9BD4-C8F0FD40ECEE}" presName="parentLin" presStyleCnt="0"/>
      <dgm:spPr/>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pt>
    <dgm:pt modelId="{0213E7A8-0BAD-42BE-A4C6-7EADD33754B9}" type="pres">
      <dgm:prSet presAssocID="{B7B11ED4-B184-4862-92D7-482AA57CAEF6}" presName="parentLin" presStyleCnt="0"/>
      <dgm:spPr/>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C6D2D257-2A1D-4447-A958-31F54C13A893}" type="presOf" srcId="{EDE08D22-7C6A-416D-AC70-E3BD5C847A1B}" destId="{29D7AB41-7CE6-43BD-B4AE-D1A31D7CAA56}"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pt>
    <dgm:pt modelId="{AAB58EE7-6678-41E1-AA75-D955A894E6DF}" type="pres">
      <dgm:prSet presAssocID="{0B60B892-274C-40AF-815F-3ACF34FAD7BC}" presName="composite" presStyleCnt="0"/>
      <dgm:spPr/>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pt>
    <dgm:pt modelId="{84A2D7AC-6F71-4752-A9B8-B3219E4ADD56}" type="pres">
      <dgm:prSet presAssocID="{11402631-DFD2-49A2-B04A-86373028A4D7}" presName="composite" presStyleCnt="0"/>
      <dgm:spPr/>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t>Indivíduos e interações</a:t>
          </a:r>
          <a:endParaRPr lang="pt-BR" sz="2000" dirty="0"/>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t>Software utilizável</a:t>
          </a:r>
          <a:endParaRPr lang="pt-BR" sz="2000" dirty="0"/>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t>Colaboração do cliente</a:t>
          </a:r>
          <a:endParaRPr lang="pt-BR" sz="2000" dirty="0"/>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t>Respondendo às mudanças</a:t>
          </a:r>
          <a:endParaRPr lang="pt-BR" sz="2000" dirty="0"/>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pt>
    <dgm:pt modelId="{04F7DD31-2ACF-426A-BEBB-77E13D36647D}" type="sibTrans" cxnId="{80AD0BC5-03DD-49DB-B50B-F6F94EBFC72B}">
      <dgm:prSet/>
      <dgm:spPr/>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pt>
    <dgm:pt modelId="{FB93C39D-91A9-412B-8AE3-C622AFC79BB5}" type="sibTrans" cxnId="{2C9E0823-3C82-48CE-9915-1E3FF056EB99}">
      <dgm:prSet/>
      <dgm:spPr/>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pt>
    <dgm:pt modelId="{BD4176B7-0B89-487B-AF53-291AF7A5BF91}" type="sibTrans" cxnId="{156AC28B-A8BD-405D-BEE7-E45326797211}">
      <dgm:prSet/>
      <dgm:spPr/>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pt>
    <dgm:pt modelId="{6DB1321A-DD34-40BE-8FB6-393D66C26D0A}" type="sibTrans" cxnId="{5A9CCD11-FC9A-4F49-89C4-070C3B0C7C37}">
      <dgm:prSet/>
      <dgm:spPr/>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pt>
    <dgm:pt modelId="{AF76EDD9-F139-4BC5-A96C-8B0A85E4BDA9}" type="pres">
      <dgm:prSet presAssocID="{C50CDE9A-FAAF-44F5-BB6D-6B6D8C97A134}" presName="linNode" presStyleCnt="0"/>
      <dgm:spPr/>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pt>
    <dgm:pt modelId="{F22D3476-CC70-4456-BB88-3C4FABCC9B5A}" type="pres">
      <dgm:prSet presAssocID="{1A7F7A4F-B2BB-44DA-8618-56B01DE01035}" presName="linNode" presStyleCnt="0"/>
      <dgm:spPr/>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pt>
    <dgm:pt modelId="{66F6EEE8-8471-414B-88F3-1CEC8C0C42FA}" type="pres">
      <dgm:prSet presAssocID="{B07CC8E8-35AA-4153-95E5-F6806D1E4620}" presName="linNode" presStyleCnt="0"/>
      <dgm:spPr/>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pt-BR"/>
        </a:p>
      </dgm:t>
    </dgm:pt>
    <dgm:pt modelId="{E6CDD1F6-DB4A-4F05-BE2C-82BAC339B8B6}">
      <dgm:prSet phldrT="[Texto]"/>
      <dgm:spPr/>
      <dgm:t>
        <a:bodyPr/>
        <a:lstStyle/>
        <a:p>
          <a:r>
            <a:rPr lang="pt-BR" dirty="0" smtClean="0"/>
            <a:t>Transparência</a:t>
          </a:r>
          <a:endParaRPr lang="pt-BR" dirty="0"/>
        </a:p>
      </dgm:t>
    </dgm:pt>
    <dgm:pt modelId="{87262507-9A71-492E-A069-FF32331ADD50}" type="parTrans" cxnId="{D2B25520-8FCC-46D3-87A1-23178C2239DB}">
      <dgm:prSet/>
      <dgm:spPr/>
      <dgm:t>
        <a:bodyPr/>
        <a:lstStyle/>
        <a:p>
          <a:endParaRPr lang="pt-BR" dirty="0"/>
        </a:p>
      </dgm:t>
    </dgm:pt>
    <dgm:pt modelId="{DCC8E437-148C-4CF2-AFAC-EE05EE03DBC4}" type="sibTrans" cxnId="{D2B25520-8FCC-46D3-87A1-23178C2239DB}">
      <dgm:prSet/>
      <dgm:spPr/>
      <dgm:t>
        <a:bodyPr/>
        <a:lstStyle/>
        <a:p>
          <a:endParaRPr lang="pt-BR"/>
        </a:p>
      </dgm:t>
    </dgm:pt>
    <dgm:pt modelId="{C56DAEF6-9E6A-4FFB-AD15-79E130E78732}">
      <dgm:prSet phldrT="[Texto]"/>
      <dgm:spPr/>
      <dgm:t>
        <a:bodyPr/>
        <a:lstStyle/>
        <a:p>
          <a:r>
            <a:rPr lang="pt-BR" dirty="0" smtClean="0"/>
            <a:t>Inspeção</a:t>
          </a:r>
          <a:endParaRPr lang="pt-BR" dirty="0"/>
        </a:p>
      </dgm:t>
    </dgm:pt>
    <dgm:pt modelId="{3EE33924-60F7-4386-98C1-3ADDB9985156}" type="parTrans" cxnId="{4ED221FE-EA27-43C7-95C0-03307E39728D}">
      <dgm:prSet/>
      <dgm:spPr/>
      <dgm:t>
        <a:bodyPr/>
        <a:lstStyle/>
        <a:p>
          <a:endParaRPr lang="pt-BR" dirty="0"/>
        </a:p>
      </dgm:t>
    </dgm:pt>
    <dgm:pt modelId="{52B405E3-7525-4FFC-A647-4A1138948A8F}" type="sibTrans" cxnId="{4ED221FE-EA27-43C7-95C0-03307E39728D}">
      <dgm:prSet/>
      <dgm:spPr/>
      <dgm:t>
        <a:bodyPr/>
        <a:lstStyle/>
        <a:p>
          <a:endParaRPr lang="pt-BR"/>
        </a:p>
      </dgm:t>
    </dgm:pt>
    <dgm:pt modelId="{FC7128B0-AEF9-4E03-9659-99514263910A}">
      <dgm:prSet phldrT="[Texto]"/>
      <dgm:spPr/>
      <dgm:t>
        <a:bodyPr/>
        <a:lstStyle/>
        <a:p>
          <a:r>
            <a:rPr lang="pt-BR" dirty="0" smtClean="0"/>
            <a:t>Adaptação</a:t>
          </a:r>
          <a:endParaRPr lang="pt-BR" dirty="0"/>
        </a:p>
      </dgm:t>
    </dgm:pt>
    <dgm:pt modelId="{651043BE-89E9-4995-8CC9-F57FDB767819}" type="parTrans" cxnId="{EEC08B30-A217-43A6-AED5-A35099B9C108}">
      <dgm:prSet/>
      <dgm:spPr/>
      <dgm:t>
        <a:bodyPr/>
        <a:lstStyle/>
        <a:p>
          <a:endParaRPr lang="pt-BR" dirty="0"/>
        </a:p>
      </dgm:t>
    </dgm:pt>
    <dgm:pt modelId="{6FB1B0B5-813E-40FB-A08B-AD2C832319F2}" type="sibTrans" cxnId="{EEC08B30-A217-43A6-AED5-A35099B9C108}">
      <dgm:prSet/>
      <dgm:spPr/>
      <dgm:t>
        <a:bodyPr/>
        <a:lstStyle/>
        <a:p>
          <a:endParaRPr lang="pt-BR"/>
        </a:p>
      </dgm:t>
    </dgm:pt>
    <dgm:pt modelId="{4EE10C09-397A-48F0-9A8D-742F7DC3AE1D}">
      <dgm:prSet phldrT="[Texto]"/>
      <dgm:spPr/>
      <dgm:t>
        <a:bodyPr/>
        <a:lstStyle/>
        <a:p>
          <a:r>
            <a:rPr lang="pt-BR" dirty="0" smtClean="0"/>
            <a:t>Abordagem Empírica</a:t>
          </a:r>
          <a:endParaRPr lang="pt-BR" dirty="0"/>
        </a:p>
      </dgm:t>
    </dgm:pt>
    <dgm:pt modelId="{533EB4EC-D957-48DE-BC56-39B5AAC3C5BF}" type="parTrans" cxnId="{832038B2-2833-4572-9D70-51282C493284}">
      <dgm:prSet/>
      <dgm:spPr/>
      <dgm:t>
        <a:bodyPr/>
        <a:lstStyle/>
        <a:p>
          <a:endParaRPr lang="pt-BR"/>
        </a:p>
      </dgm:t>
    </dgm:pt>
    <dgm:pt modelId="{D380B601-5F82-44D4-807D-7A8F517950D7}" type="sibTrans" cxnId="{832038B2-2833-4572-9D70-51282C493284}">
      <dgm:prSet/>
      <dgm:spPr/>
      <dgm:t>
        <a:bodyPr/>
        <a:lstStyle/>
        <a:p>
          <a:endParaRPr lang="pt-B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custScaleX="110401" custScaleY="11040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pt-BR"/>
        </a:p>
      </dgm:t>
    </dgm:pt>
    <dgm:pt modelId="{FAA550F3-A020-4ABF-8FF2-6025CEA74905}">
      <dgm:prSet/>
      <dgm:spPr/>
      <dgm:t>
        <a:bodyPr/>
        <a:lstStyle/>
        <a:p>
          <a:pPr rtl="0"/>
          <a:r>
            <a:rPr lang="pt-BR" dirty="0" smtClean="0">
              <a:effectLst>
                <a:outerShdw blurRad="38100" dist="38100" dir="2700000" algn="tl">
                  <a:srgbClr val="000000">
                    <a:alpha val="43137"/>
                  </a:srgbClr>
                </a:outerShdw>
              </a:effectLst>
            </a:rPr>
            <a:t>Backlog da Sprint</a:t>
          </a:r>
          <a:endParaRPr lang="pt-BR" dirty="0">
            <a:effectLst>
              <a:outerShdw blurRad="38100" dist="38100" dir="2700000" algn="tl">
                <a:srgbClr val="000000">
                  <a:alpha val="43137"/>
                </a:srgbClr>
              </a:outerShdw>
            </a:effectLst>
          </a:endParaRPr>
        </a:p>
      </dgm:t>
    </dgm:pt>
    <dgm:pt modelId="{060C097D-6110-47D8-998A-9819EE26E97C}" type="parTrans" cxnId="{84D4200E-097B-441C-BDFC-049348185B5D}">
      <dgm:prSet/>
      <dgm:spPr/>
      <dgm:t>
        <a:bodyPr/>
        <a:lstStyle/>
        <a:p>
          <a:endParaRPr lang="pt-BR">
            <a:effectLst>
              <a:outerShdw blurRad="38100" dist="38100" dir="2700000" algn="tl">
                <a:srgbClr val="000000">
                  <a:alpha val="43137"/>
                </a:srgbClr>
              </a:outerShdw>
            </a:effectLst>
          </a:endParaRPr>
        </a:p>
      </dgm:t>
    </dgm:pt>
    <dgm:pt modelId="{F85FD272-565E-4BD6-92E5-6F0E38DA9408}" type="sibTrans" cxnId="{84D4200E-097B-441C-BDFC-049348185B5D}">
      <dgm:prSet/>
      <dgm:spPr/>
      <dgm:t>
        <a:bodyPr/>
        <a:lstStyle/>
        <a:p>
          <a:endParaRPr lang="pt-BR">
            <a:effectLst>
              <a:outerShdw blurRad="38100" dist="38100" dir="2700000" algn="tl">
                <a:srgbClr val="000000">
                  <a:alpha val="43137"/>
                </a:srgbClr>
              </a:outerShdw>
            </a:effectLst>
          </a:endParaRPr>
        </a:p>
      </dgm:t>
    </dgm:pt>
    <dgm:pt modelId="{EC20C4A1-4205-4D63-9B95-76073D1FB3DD}">
      <dgm:prSet/>
      <dgm:spPr/>
      <dgm:t>
        <a:bodyPr/>
        <a:lstStyle/>
        <a:p>
          <a:pPr rtl="0"/>
          <a:r>
            <a:rPr lang="pt-BR" dirty="0" smtClean="0">
              <a:effectLst>
                <a:outerShdw blurRad="38100" dist="38100" dir="2700000" algn="tl">
                  <a:srgbClr val="000000">
                    <a:alpha val="43137"/>
                  </a:srgbClr>
                </a:outerShdw>
              </a:effectLst>
            </a:rPr>
            <a:t>Incremento</a:t>
          </a:r>
          <a:endParaRPr lang="pt-BR" dirty="0">
            <a:effectLst>
              <a:outerShdw blurRad="38100" dist="38100" dir="2700000" algn="tl">
                <a:srgbClr val="000000">
                  <a:alpha val="43137"/>
                </a:srgbClr>
              </a:outerShdw>
            </a:effectLst>
          </a:endParaRPr>
        </a:p>
      </dgm:t>
    </dgm:pt>
    <dgm:pt modelId="{37942C37-971A-44FB-965F-8EEBBB696E31}" type="parTrans" cxnId="{AB465FD3-D7A7-46E5-A768-A22D55B688EC}">
      <dgm:prSet/>
      <dgm:spPr/>
      <dgm:t>
        <a:bodyPr/>
        <a:lstStyle/>
        <a:p>
          <a:endParaRPr lang="pt-BR">
            <a:effectLst>
              <a:outerShdw blurRad="38100" dist="38100" dir="2700000" algn="tl">
                <a:srgbClr val="000000">
                  <a:alpha val="43137"/>
                </a:srgbClr>
              </a:outerShdw>
            </a:effectLst>
          </a:endParaRPr>
        </a:p>
      </dgm:t>
    </dgm:pt>
    <dgm:pt modelId="{F94EF6A3-76EE-444C-92B5-845A05FD02F5}" type="sibTrans" cxnId="{AB465FD3-D7A7-46E5-A768-A22D55B688EC}">
      <dgm:prSet/>
      <dgm:spPr/>
      <dgm:t>
        <a:bodyPr/>
        <a:lstStyle/>
        <a:p>
          <a:endParaRPr lang="pt-BR">
            <a:effectLst>
              <a:outerShdw blurRad="38100" dist="38100" dir="2700000" algn="tl">
                <a:srgbClr val="000000">
                  <a:alpha val="43137"/>
                </a:srgbClr>
              </a:outerShdw>
            </a:effectLst>
          </a:endParaRPr>
        </a:p>
      </dgm:t>
    </dgm:pt>
    <dgm:pt modelId="{558B3F87-52AA-45B0-8330-CB3037008C74}">
      <dgm:prSet/>
      <dgm:spPr/>
      <dgm:t>
        <a:bodyPr/>
        <a:lstStyle/>
        <a:p>
          <a:pPr rtl="0"/>
          <a:r>
            <a:rPr lang="pt-BR" dirty="0" smtClean="0">
              <a:effectLst>
                <a:outerShdw blurRad="38100" dist="38100" dir="2700000" algn="tl">
                  <a:srgbClr val="000000">
                    <a:alpha val="43137"/>
                  </a:srgbClr>
                </a:outerShdw>
              </a:effectLst>
            </a:rPr>
            <a:t>Backlog do Produto</a:t>
          </a:r>
          <a:endParaRPr lang="pt-BR" dirty="0">
            <a:effectLst>
              <a:outerShdw blurRad="38100" dist="38100" dir="2700000" algn="tl">
                <a:srgbClr val="000000">
                  <a:alpha val="43137"/>
                </a:srgbClr>
              </a:outerShdw>
            </a:effectLst>
          </a:endParaRPr>
        </a:p>
      </dgm:t>
    </dgm:pt>
    <dgm:pt modelId="{052BF818-D109-434E-84CD-1489FC180BA8}" type="parTrans" cxnId="{5142EB7C-56E5-4875-A72E-875868F50C05}">
      <dgm:prSet/>
      <dgm:spPr/>
      <dgm:t>
        <a:bodyPr/>
        <a:lstStyle/>
        <a:p>
          <a:endParaRPr lang="pt-BR">
            <a:effectLst>
              <a:outerShdw blurRad="38100" dist="38100" dir="2700000" algn="tl">
                <a:srgbClr val="000000">
                  <a:alpha val="43137"/>
                </a:srgbClr>
              </a:outerShdw>
            </a:effectLst>
          </a:endParaRPr>
        </a:p>
      </dgm:t>
    </dgm:pt>
    <dgm:pt modelId="{90BF8B2F-CA34-41E9-A694-37087B508CCE}" type="sibTrans" cxnId="{5142EB7C-56E5-4875-A72E-875868F50C05}">
      <dgm:prSet/>
      <dgm:spPr/>
      <dgm:t>
        <a:bodyPr/>
        <a:lstStyle/>
        <a:p>
          <a:endParaRPr lang="pt-BR">
            <a:effectLst>
              <a:outerShdw blurRad="38100" dist="38100" dir="2700000" algn="tl">
                <a:srgbClr val="000000">
                  <a:alpha val="43137"/>
                </a:srgbClr>
              </a:outerShdw>
            </a:effectLst>
          </a:endParaRP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 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5D6409EB-43BF-4787-8066-81FFC38B0568}" type="presOf" srcId="{EEB26FED-FEF0-45CB-BFC1-342476A6AFC4}" destId="{489FCBD1-C341-4D71-8315-AC525A99FE7C}" srcOrd="0" destOrd="6" presId="urn:microsoft.com/office/officeart/2005/8/layout/vList2"/>
    <dgm:cxn modelId="{C6DDEBBB-EE55-4395-9AA0-3233D5D58A40}" srcId="{8562F64E-6F8B-4A15-906D-122B92CB16D1}" destId="{836E03C0-999B-40E6-9665-EA39346C2BB1}" srcOrd="1" destOrd="0" parTransId="{3CE22309-B364-4A17-A24B-0AB472C24B07}" sibTransId="{20BFFE14-F1E7-4652-964A-27E18FE349D6}"/>
    <dgm:cxn modelId="{646A03F2-6F2C-4E85-9B75-1DCB1F6CBDAE}" srcId="{8562F64E-6F8B-4A15-906D-122B92CB16D1}" destId="{EEB26FED-FEF0-45CB-BFC1-342476A6AFC4}" srcOrd="6" destOrd="0" parTransId="{62A88843-720E-47C4-8753-B0B42A80FA15}" sibTransId="{58CECF1E-D738-4F2D-958F-B8F2FC9ADD41}"/>
    <dgm:cxn modelId="{55F5D6A6-06C6-46AB-BB33-0B03E2A4E2D7}" srcId="{8562F64E-6F8B-4A15-906D-122B92CB16D1}" destId="{D0C08653-FDE6-43DB-AB6B-F2180CCC4BCD}" srcOrd="7" destOrd="0" parTransId="{4D55A214-5E98-43A1-9B03-8FE00C6F8B01}" sibTransId="{15E8409A-1063-43BD-8214-66287A4224F9}"/>
    <dgm:cxn modelId="{9E9131EA-8AD9-49AA-B741-D2FB50818FC9}" srcId="{8562F64E-6F8B-4A15-906D-122B92CB16D1}" destId="{D9F7DEEA-5F9A-4BD0-AA98-6A63F1CB0483}" srcOrd="0" destOrd="0" parTransId="{316F7A14-40D6-4626-8756-F1DB8393D4D3}" sibTransId="{56779E85-D660-4295-8458-6211D272BCBE}"/>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3" qsCatId="simple" csTypeId="urn:microsoft.com/office/officeart/2005/8/colors/accent1_2" csCatId="accent1"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pt>
    <dgm:pt modelId="{7AFCD6BE-F284-454F-A6CF-D0C74B98F79F}" type="pres">
      <dgm:prSet presAssocID="{352F4A88-6813-48B2-8387-B5CAAC8AFBE8}" presName="arrow1" presStyleLbl="fgShp" presStyleIdx="0" presStyleCnt="1"/>
      <dgm:spPr/>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23/09/2021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a:t>
            </a:r>
            <a:r>
              <a:rPr lang="pt-BR" baseline="0" dirty="0" smtClean="0"/>
              <a:t> </a:t>
            </a:r>
            <a:r>
              <a:rPr lang="pt-BR" dirty="0" smtClean="0"/>
              <a:t>com um mundo em mudança de forma eficaz. No Scrum, as decisões são tomadas com base na observação e experimentação, em vez de no planejamento prévio detalhado.</a:t>
            </a:r>
          </a:p>
          <a:p>
            <a:endParaRPr lang="pt-BR" dirty="0" smtClean="0"/>
          </a:p>
          <a:p>
            <a:r>
              <a:rPr lang="pt-BR" dirty="0" smtClean="0"/>
              <a:t>Scrum usa uma </a:t>
            </a:r>
            <a:r>
              <a:rPr lang="pt-BR" b="1" dirty="0" smtClean="0"/>
              <a:t>abordagem empírica</a:t>
            </a:r>
            <a:r>
              <a:rPr lang="pt-BR" dirty="0" smtClean="0"/>
              <a:t>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Backlog do produto, quadros de tarefas e gráficos de burn down, stand-ups diários, retrospectivas, definição de concluído, 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a:t>
            </a:r>
            <a:r>
              <a:rPr lang="pt-BR" baseline="0" dirty="0" smtClean="0"/>
              <a:t> </a:t>
            </a:r>
            <a:r>
              <a:rPr lang="pt-BR" dirty="0" smtClean="0"/>
              <a:t>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Time Scrum se 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Time Scrum 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a:t>
            </a:r>
            <a:r>
              <a:rPr lang="pt-BR" baseline="0" dirty="0" smtClean="0"/>
              <a:t> nos permite </a:t>
            </a:r>
            <a:r>
              <a:rPr lang="pt-BR" dirty="0" smtClean="0"/>
              <a:t>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a:t>
            </a:r>
            <a:r>
              <a:rPr lang="pt-BR" b="1" dirty="0" smtClean="0"/>
              <a:t>incremento concluído </a:t>
            </a:r>
            <a:r>
              <a:rPr lang="pt-BR" dirty="0" smtClean="0"/>
              <a:t>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a:t>
            </a:r>
            <a:r>
              <a:rPr lang="pt-BR" baseline="0" dirty="0" smtClean="0"/>
              <a:t> </a:t>
            </a:r>
            <a:r>
              <a:rPr lang="pt-BR" dirty="0" smtClean="0"/>
              <a:t>da Sprint para orientar a equipe sobre o que entregar.</a:t>
            </a:r>
          </a:p>
          <a:p>
            <a:pPr marL="228600" indent="-228600">
              <a:buFont typeface="+mj-lt"/>
              <a:buAutoNum type="arabicPeriod"/>
            </a:pPr>
            <a:r>
              <a:rPr lang="pt-BR" dirty="0" smtClean="0"/>
              <a:t>O Backlog do Produto 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a:t>
            </a:r>
            <a:r>
              <a:rPr lang="pt-BR" b="1" dirty="0" smtClean="0"/>
              <a:t>comprometidos com o sucesso </a:t>
            </a:r>
            <a:r>
              <a:rPr lang="pt-BR" dirty="0" smtClean="0"/>
              <a:t>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a:buFont typeface="Arial" pitchFamily="34" charset="0"/>
              <a:buChar char="•"/>
            </a:pPr>
            <a:r>
              <a:rPr lang="pt-BR" dirty="0" smtClean="0"/>
              <a:t>O Scrum Master demonstra comprometimento ao manter a estrutura do Scrum, o que significa que não estendemos o Sprint ou outras caixas de tempo sob pressão para chegar a Concluído .</a:t>
            </a:r>
          </a:p>
          <a:p>
            <a:pPr>
              <a:buFont typeface="Arial" pitchFamily="34" charset="0"/>
              <a:buChar char="•"/>
            </a:pPr>
            <a:r>
              <a:rPr lang="pt-BR" dirty="0" smtClean="0"/>
              <a:t>O Scrum Master também demonstra comprometimento removendo obstáculos que a equipe de desenvolvimento não pode resolver sozinha, em vez de tolerar o status quo na organização.</a:t>
            </a:r>
          </a:p>
          <a:p>
            <a:pPr>
              <a:buFont typeface="Arial" pitchFamily="34" charset="0"/>
              <a:buChar char="•"/>
            </a:pPr>
            <a:r>
              <a:rPr lang="pt-BR" dirty="0" smtClean="0"/>
              <a:t>A equipe de desenvolvimento demonstra compromisso criando um incremento que atenda à sua definição de Pronto 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A </a:t>
            </a:r>
            <a:r>
              <a:rPr lang="pt-BR" b="1" dirty="0" smtClean="0"/>
              <a:t>equipe de desenvolvimento </a:t>
            </a:r>
            <a:r>
              <a:rPr lang="pt-BR" dirty="0" smtClean="0"/>
              <a:t>é proprietária do </a:t>
            </a:r>
            <a:r>
              <a:rPr lang="pt-BR" b="1" dirty="0" smtClean="0"/>
              <a:t>Sprint Backlog</a:t>
            </a:r>
            <a:r>
              <a:rPr lang="pt-BR" dirty="0" smtClean="0"/>
              <a:t>. 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dono do produto</a:t>
            </a:r>
            <a:r>
              <a:rPr lang="pt-BR" dirty="0" smtClean="0"/>
              <a:t> (Product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Scrum Master</a:t>
            </a:r>
            <a:r>
              <a:rPr lang="pt-BR" dirty="0" smtClean="0"/>
              <a:t> 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vem como uma solução para executar esta tarefa tão complicada. 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A meta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Product Backlog 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Dentro do time não há hierarquias. É uma unidade coesa de profissionais focados em um objetivo de cada vez para o Produto final.</a:t>
            </a:r>
          </a:p>
          <a:p>
            <a:endParaRPr lang="pt-BR" dirty="0" smtClean="0"/>
          </a:p>
          <a:p>
            <a:r>
              <a:rPr lang="pt-BR" dirty="0"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Backlog do Produto e Dono do Produto.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Dono do Produto, e o Scrum Master. 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que </a:t>
            </a:r>
            <a:r>
              <a:rPr lang="pt-BR" b="1" dirty="0" smtClean="0"/>
              <a:t>estão 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 </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 Product Owner 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Product Owner também é responsável pelo gerenciamento eficaz do Backlog do Produto</a:t>
            </a:r>
          </a:p>
          <a:p>
            <a:endParaRPr lang="pt-BR" dirty="0" smtClean="0"/>
          </a:p>
          <a:p>
            <a:r>
              <a:rPr lang="pt-BR" dirty="0" smtClean="0"/>
              <a:t>Dono do produto são responsáveis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O Product Owner 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Dono do Produto tenha sucesso, toda a organização deve respeitar suas decisões. Essas decisões são visíveis no conteúdo e na ordem do Backlog do produto e por meio do incremento inspecionável na revisão da Sprint.</a:t>
            </a:r>
          </a:p>
          <a:p>
            <a:endParaRPr lang="pt-BR" dirty="0" smtClean="0"/>
          </a:p>
          <a:p>
            <a:r>
              <a:rPr lang="pt-BR" dirty="0" smtClean="0"/>
              <a:t>O Product Owner é uma pessoa, não um comitê. O Product Owner pode representar as necessidades de muitas partes interessadas no Product Backlog. Aqueles que desejam alterar o Product Backlog podem fazê-lo tentando convencer o Product Owner.</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Scrum Master 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Scrum Masters são verdadeiros líderes que servem ao Time Scrum, ao Dono do Produto 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Scrum Master 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definição de feito</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Scrum Masters serve ao Dono do Produto:</a:t>
            </a:r>
          </a:p>
          <a:p>
            <a:r>
              <a:rPr lang="pt-BR" dirty="0" smtClean="0"/>
              <a:t>Ajudando a encontrar técnicas para a definição eficaz de Objetivos do Produto e gerenciamento do Backlog do Produto</a:t>
            </a:r>
          </a:p>
          <a:p>
            <a:r>
              <a:rPr lang="pt-BR" dirty="0" smtClean="0"/>
              <a:t>Ajudar a equipe Scrum a entender a necessidade de um item do Backlog do produto claro e conciso</a:t>
            </a:r>
          </a:p>
          <a:p>
            <a:r>
              <a:rPr lang="pt-BR" dirty="0" smtClean="0"/>
              <a:t>Ajudando a estabelecer o planejamento empírico do produto para um ambiente complexo</a:t>
            </a:r>
          </a:p>
          <a:p>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Scrum Masters 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smtClean="0"/>
              <a:t>Removendo </a:t>
            </a:r>
            <a:r>
              <a:rPr lang="pt-BR" dirty="0" smtClean="0"/>
              <a:t>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 para reduzir a cintura.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fontAlgn="base">
              <a:buFont typeface="Arial" pitchFamily="34" charset="0"/>
              <a:buChar char="•"/>
            </a:pPr>
            <a:r>
              <a:rPr lang="pt-BR" sz="1200" b="0" i="0" kern="1200" dirty="0" smtClean="0">
                <a:solidFill>
                  <a:schemeClr val="tx1"/>
                </a:solidFill>
                <a:latin typeface="+mn-lt"/>
                <a:ea typeface="+mn-ea"/>
                <a:cs typeface="+mn-cs"/>
              </a:rPr>
              <a:t>Scrum é baseado no empirismo e pensamento enxuto. O empirismo afirma que o conhecimento vem da experiência e da tomada de decisões com base no que é observado. O pensamento enxuto reduz o desperdício e se concentra no essencial.</a:t>
            </a:r>
          </a:p>
          <a:p>
            <a:pPr fontAlgn="base">
              <a:buFont typeface="Arial" pitchFamily="34" charset="0"/>
              <a:buChar char="•"/>
            </a:pPr>
            <a:r>
              <a:rPr lang="pt-BR" sz="1200" b="0" i="0" kern="1200" dirty="0" smtClean="0">
                <a:solidFill>
                  <a:schemeClr val="tx1"/>
                </a:solidFill>
                <a:latin typeface="+mn-lt"/>
                <a:ea typeface="+mn-ea"/>
                <a:cs typeface="+mn-cs"/>
              </a:rPr>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fontAlgn="base">
              <a:buFont typeface="Arial" pitchFamily="34" charset="0"/>
              <a:buNone/>
            </a:pPr>
            <a:endParaRPr lang="pt-BR" sz="1200" b="0" i="0" kern="1200" dirty="0" smtClean="0">
              <a:solidFill>
                <a:schemeClr val="tx1"/>
              </a:solidFill>
              <a:latin typeface="+mn-lt"/>
              <a:ea typeface="+mn-ea"/>
              <a:cs typeface="+mn-cs"/>
            </a:endParaRPr>
          </a:p>
          <a:p>
            <a:pPr fontAlgn="base">
              <a:buFont typeface="Arial" pitchFamily="34" charset="0"/>
              <a:buNone/>
            </a:pPr>
            <a:r>
              <a:rPr lang="pt-BR" sz="1200" b="0" i="0" kern="1200" dirty="0" smtClean="0">
                <a:solidFill>
                  <a:schemeClr val="tx1"/>
                </a:solidFill>
                <a:latin typeface="+mn-lt"/>
                <a:ea typeface="+mn-ea"/>
                <a:cs typeface="+mn-cs"/>
              </a:rPr>
              <a:t>Obs.: Scrum combina quatro eventos formais de inspeção e adaptação dentro da Sprint. Esses eventos funcionam porque implementam os pilares empíricos do Scrum de transparência, inspeção e adaptação.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23/09/2021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23/09/2021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23/09/2021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23/09/2021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23/09/2021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23/09/2021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a:t>
            </a: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2" name="AutoShape 2"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4" name="AutoShape 4"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6" name="AutoShape 6"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8" name="AutoShape 8"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50" name="AutoShape 10"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Backlog do Produto 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929330"/>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https://www.scrum.as/academy.php</a:t>
            </a:r>
            <a:endParaRPr lang="pt-BR" dirty="0" smtClean="0"/>
          </a:p>
          <a:p>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072206"/>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Master</a:t>
            </a:r>
          </a:p>
          <a:p>
            <a:pPr lvl="1"/>
            <a:r>
              <a:rPr lang="pt-BR" dirty="0" smtClean="0"/>
              <a:t>um Product Owner (dono do produto)</a:t>
            </a:r>
          </a:p>
          <a:p>
            <a:pPr lvl="1"/>
            <a:r>
              <a:rPr lang="pt-BR" dirty="0" smtClean="0"/>
              <a:t>e desenvolvedores (Devs)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285720" y="5786454"/>
            <a:ext cx="7643866"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928934"/>
            <a:ext cx="7367000" cy="392906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1428736"/>
          <a:ext cx="8229600"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Scrum Master"/>
          <p:cNvPicPr>
            <a:picLocks noChangeAspect="1" noChangeArrowheads="1"/>
          </p:cNvPicPr>
          <p:nvPr/>
        </p:nvPicPr>
        <p:blipFill>
          <a:blip r:embed="rId7"/>
          <a:srcRect/>
          <a:stretch>
            <a:fillRect/>
          </a:stretch>
        </p:blipFill>
        <p:spPr bwMode="auto">
          <a:xfrm>
            <a:off x="357158" y="4495784"/>
            <a:ext cx="4429156" cy="236221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3971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0" y="0"/>
            <a:ext cx="5040000" cy="5616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4000" y="1242000"/>
            <a:ext cx="5040000" cy="5616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500702"/>
            <a:ext cx="7467600" cy="1143000"/>
          </a:xfrm>
        </p:spPr>
        <p:txBody>
          <a:bodyPr/>
          <a:lstStyle/>
          <a:p>
            <a:r>
              <a:rPr lang="pt-BR" dirty="0" smtClean="0"/>
              <a:t>2.1.1 O Manifesto Ágil</a:t>
            </a:r>
            <a:endParaRPr lang="pt-B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2359</TotalTime>
  <Words>4832</Words>
  <Application>Microsoft Office PowerPoint</Application>
  <PresentationFormat>Apresentação na tela (4:3)</PresentationFormat>
  <Paragraphs>415</Paragraphs>
  <Slides>33</Slides>
  <Notes>32</Notes>
  <HiddenSlides>0</HiddenSlides>
  <MMClips>0</MMClip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108</cp:revision>
  <dcterms:created xsi:type="dcterms:W3CDTF">2021-09-21T22:17:28Z</dcterms:created>
  <dcterms:modified xsi:type="dcterms:W3CDTF">2021-09-23T15:03:28Z</dcterms:modified>
</cp:coreProperties>
</file>